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7" r:id="rId1"/>
  </p:sldMasterIdLst>
  <p:sldIdLst>
    <p:sldId id="256" r:id="rId2"/>
    <p:sldId id="257" r:id="rId3"/>
    <p:sldId id="263"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EE237-E18E-4390-ABF6-8C924341968A}" v="2130" dt="2020-11-22T10:30:57.332"/>
    <p1510:client id="{7CEE8E41-538B-C0C7-83FA-5B1933B895CD}" v="28" dt="2020-11-23T09:14:27.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8C5BC-7D49-41D1-9401-693618871F0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00ACD4B-176F-442A-8244-408B5ABCC8C1}">
      <dgm:prSet/>
      <dgm:spPr/>
      <dgm:t>
        <a:bodyPr/>
        <a:lstStyle/>
        <a:p>
          <a:r>
            <a:rPr lang="en-US"/>
            <a:t>The problem is that some people who create campaigns are a little bit greedy.</a:t>
          </a:r>
        </a:p>
      </dgm:t>
    </dgm:pt>
    <dgm:pt modelId="{E8200556-C8CA-45AB-BDDC-377EC8DC03F4}" type="parTrans" cxnId="{8A3B28D5-5EC4-4546-A0F4-38CC40AF9445}">
      <dgm:prSet/>
      <dgm:spPr/>
      <dgm:t>
        <a:bodyPr/>
        <a:lstStyle/>
        <a:p>
          <a:endParaRPr lang="en-US"/>
        </a:p>
      </dgm:t>
    </dgm:pt>
    <dgm:pt modelId="{5800E71C-5EC3-4D92-8CE1-2E19450CAF0E}" type="sibTrans" cxnId="{8A3B28D5-5EC4-4546-A0F4-38CC40AF9445}">
      <dgm:prSet/>
      <dgm:spPr/>
      <dgm:t>
        <a:bodyPr/>
        <a:lstStyle/>
        <a:p>
          <a:endParaRPr lang="en-US"/>
        </a:p>
      </dgm:t>
    </dgm:pt>
    <dgm:pt modelId="{E45F80F7-ACEC-434C-9461-FC9BBC02A838}">
      <dgm:prSet/>
      <dgm:spPr/>
      <dgm:t>
        <a:bodyPr/>
        <a:lstStyle/>
        <a:p>
          <a:r>
            <a:rPr lang="en-US"/>
            <a:t>It totally up to campaign creators to use the money that they get donated but they use this money on other projects rather than those products that can send to the donators and when they take the big bucket of money because there is no ability to actually manage a product so they say we lose the money and we have no money so all the investors lose their money. In the end, Scammers took all the money and ran away.</a:t>
          </a:r>
        </a:p>
      </dgm:t>
    </dgm:pt>
    <dgm:pt modelId="{396DA0BE-8BB5-43B6-9E93-2D71D407F997}" type="parTrans" cxnId="{BD6CCB3A-3BD8-40B2-BFB2-72604FE59775}">
      <dgm:prSet/>
      <dgm:spPr/>
      <dgm:t>
        <a:bodyPr/>
        <a:lstStyle/>
        <a:p>
          <a:endParaRPr lang="en-US"/>
        </a:p>
      </dgm:t>
    </dgm:pt>
    <dgm:pt modelId="{D373A71A-E464-4E30-9622-0AA9A7B18BC2}" type="sibTrans" cxnId="{BD6CCB3A-3BD8-40B2-BFB2-72604FE59775}">
      <dgm:prSet/>
      <dgm:spPr/>
      <dgm:t>
        <a:bodyPr/>
        <a:lstStyle/>
        <a:p>
          <a:endParaRPr lang="en-US"/>
        </a:p>
      </dgm:t>
    </dgm:pt>
    <dgm:pt modelId="{DEF530EE-3481-4E29-8B62-575B5E034326}" type="pres">
      <dgm:prSet presAssocID="{6648C5BC-7D49-41D1-9401-693618871F04}" presName="root" presStyleCnt="0">
        <dgm:presLayoutVars>
          <dgm:dir/>
          <dgm:resizeHandles val="exact"/>
        </dgm:presLayoutVars>
      </dgm:prSet>
      <dgm:spPr/>
    </dgm:pt>
    <dgm:pt modelId="{9AF4A7F3-3A9E-43A0-9702-3E799D81672F}" type="pres">
      <dgm:prSet presAssocID="{D00ACD4B-176F-442A-8244-408B5ABCC8C1}" presName="compNode" presStyleCnt="0"/>
      <dgm:spPr/>
    </dgm:pt>
    <dgm:pt modelId="{ECB3E22D-BDE2-4FFC-BD27-A30E76A6B2F2}" type="pres">
      <dgm:prSet presAssocID="{D00ACD4B-176F-442A-8244-408B5ABCC8C1}" presName="bgRect" presStyleLbl="bgShp" presStyleIdx="0" presStyleCnt="2"/>
      <dgm:spPr/>
    </dgm:pt>
    <dgm:pt modelId="{A2242592-F0C0-46CB-AE50-C0C2AF1279BD}" type="pres">
      <dgm:prSet presAssocID="{D00ACD4B-176F-442A-8244-408B5ABCC8C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oker Hat"/>
        </a:ext>
      </dgm:extLst>
    </dgm:pt>
    <dgm:pt modelId="{8CE354B9-141A-44AA-8D1F-3643D2D72248}" type="pres">
      <dgm:prSet presAssocID="{D00ACD4B-176F-442A-8244-408B5ABCC8C1}" presName="spaceRect" presStyleCnt="0"/>
      <dgm:spPr/>
    </dgm:pt>
    <dgm:pt modelId="{FF86E368-6946-4A80-910C-9E60FA198AB9}" type="pres">
      <dgm:prSet presAssocID="{D00ACD4B-176F-442A-8244-408B5ABCC8C1}" presName="parTx" presStyleLbl="revTx" presStyleIdx="0" presStyleCnt="2">
        <dgm:presLayoutVars>
          <dgm:chMax val="0"/>
          <dgm:chPref val="0"/>
        </dgm:presLayoutVars>
      </dgm:prSet>
      <dgm:spPr/>
    </dgm:pt>
    <dgm:pt modelId="{C1BE5D33-A735-4F02-ABDF-990F8034ADFE}" type="pres">
      <dgm:prSet presAssocID="{5800E71C-5EC3-4D92-8CE1-2E19450CAF0E}" presName="sibTrans" presStyleCnt="0"/>
      <dgm:spPr/>
    </dgm:pt>
    <dgm:pt modelId="{FAE3B557-6B1F-4802-B6DC-A9C01D26112F}" type="pres">
      <dgm:prSet presAssocID="{E45F80F7-ACEC-434C-9461-FC9BBC02A838}" presName="compNode" presStyleCnt="0"/>
      <dgm:spPr/>
    </dgm:pt>
    <dgm:pt modelId="{56266BB7-F6BB-4DF0-BCDA-4D72C4E0D455}" type="pres">
      <dgm:prSet presAssocID="{E45F80F7-ACEC-434C-9461-FC9BBC02A838}" presName="bgRect" presStyleLbl="bgShp" presStyleIdx="1" presStyleCnt="2"/>
      <dgm:spPr/>
    </dgm:pt>
    <dgm:pt modelId="{B32F4184-5AB2-4F79-85B0-2E22DFEDC4AA}" type="pres">
      <dgm:prSet presAssocID="{E45F80F7-ACEC-434C-9461-FC9BBC02A8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E3290B52-FB52-42E3-8746-676CFE121BD2}" type="pres">
      <dgm:prSet presAssocID="{E45F80F7-ACEC-434C-9461-FC9BBC02A838}" presName="spaceRect" presStyleCnt="0"/>
      <dgm:spPr/>
    </dgm:pt>
    <dgm:pt modelId="{730F05E5-947A-48A8-B9B4-1BE167A71D17}" type="pres">
      <dgm:prSet presAssocID="{E45F80F7-ACEC-434C-9461-FC9BBC02A838}" presName="parTx" presStyleLbl="revTx" presStyleIdx="1" presStyleCnt="2">
        <dgm:presLayoutVars>
          <dgm:chMax val="0"/>
          <dgm:chPref val="0"/>
        </dgm:presLayoutVars>
      </dgm:prSet>
      <dgm:spPr/>
    </dgm:pt>
  </dgm:ptLst>
  <dgm:cxnLst>
    <dgm:cxn modelId="{6F00D229-9F85-4D6E-8224-A8A97BCC0127}" type="presOf" srcId="{6648C5BC-7D49-41D1-9401-693618871F04}" destId="{DEF530EE-3481-4E29-8B62-575B5E034326}" srcOrd="0" destOrd="0" presId="urn:microsoft.com/office/officeart/2018/2/layout/IconVerticalSolidList"/>
    <dgm:cxn modelId="{BD6CCB3A-3BD8-40B2-BFB2-72604FE59775}" srcId="{6648C5BC-7D49-41D1-9401-693618871F04}" destId="{E45F80F7-ACEC-434C-9461-FC9BBC02A838}" srcOrd="1" destOrd="0" parTransId="{396DA0BE-8BB5-43B6-9E93-2D71D407F997}" sibTransId="{D373A71A-E464-4E30-9622-0AA9A7B18BC2}"/>
    <dgm:cxn modelId="{38779377-9E48-4FE0-8A29-5AC3F328035B}" type="presOf" srcId="{D00ACD4B-176F-442A-8244-408B5ABCC8C1}" destId="{FF86E368-6946-4A80-910C-9E60FA198AB9}" srcOrd="0" destOrd="0" presId="urn:microsoft.com/office/officeart/2018/2/layout/IconVerticalSolidList"/>
    <dgm:cxn modelId="{D915A4AC-ACAC-4372-BF8A-B77A9C131CBC}" type="presOf" srcId="{E45F80F7-ACEC-434C-9461-FC9BBC02A838}" destId="{730F05E5-947A-48A8-B9B4-1BE167A71D17}" srcOrd="0" destOrd="0" presId="urn:microsoft.com/office/officeart/2018/2/layout/IconVerticalSolidList"/>
    <dgm:cxn modelId="{8A3B28D5-5EC4-4546-A0F4-38CC40AF9445}" srcId="{6648C5BC-7D49-41D1-9401-693618871F04}" destId="{D00ACD4B-176F-442A-8244-408B5ABCC8C1}" srcOrd="0" destOrd="0" parTransId="{E8200556-C8CA-45AB-BDDC-377EC8DC03F4}" sibTransId="{5800E71C-5EC3-4D92-8CE1-2E19450CAF0E}"/>
    <dgm:cxn modelId="{2D1BC961-DED0-4C0B-9378-A980F4EA43E9}" type="presParOf" srcId="{DEF530EE-3481-4E29-8B62-575B5E034326}" destId="{9AF4A7F3-3A9E-43A0-9702-3E799D81672F}" srcOrd="0" destOrd="0" presId="urn:microsoft.com/office/officeart/2018/2/layout/IconVerticalSolidList"/>
    <dgm:cxn modelId="{0FC6B4EE-0C94-4C33-B202-ED5E246406E7}" type="presParOf" srcId="{9AF4A7F3-3A9E-43A0-9702-3E799D81672F}" destId="{ECB3E22D-BDE2-4FFC-BD27-A30E76A6B2F2}" srcOrd="0" destOrd="0" presId="urn:microsoft.com/office/officeart/2018/2/layout/IconVerticalSolidList"/>
    <dgm:cxn modelId="{30E5E984-FB2E-4090-B1F2-66AB6DF989D5}" type="presParOf" srcId="{9AF4A7F3-3A9E-43A0-9702-3E799D81672F}" destId="{A2242592-F0C0-46CB-AE50-C0C2AF1279BD}" srcOrd="1" destOrd="0" presId="urn:microsoft.com/office/officeart/2018/2/layout/IconVerticalSolidList"/>
    <dgm:cxn modelId="{1DB09E04-7668-44BE-9E68-79826B4399B2}" type="presParOf" srcId="{9AF4A7F3-3A9E-43A0-9702-3E799D81672F}" destId="{8CE354B9-141A-44AA-8D1F-3643D2D72248}" srcOrd="2" destOrd="0" presId="urn:microsoft.com/office/officeart/2018/2/layout/IconVerticalSolidList"/>
    <dgm:cxn modelId="{925EB71C-2418-4045-ADAF-60276644D15E}" type="presParOf" srcId="{9AF4A7F3-3A9E-43A0-9702-3E799D81672F}" destId="{FF86E368-6946-4A80-910C-9E60FA198AB9}" srcOrd="3" destOrd="0" presId="urn:microsoft.com/office/officeart/2018/2/layout/IconVerticalSolidList"/>
    <dgm:cxn modelId="{0F92BF9D-C25A-4063-8376-B9E71EE90FF4}" type="presParOf" srcId="{DEF530EE-3481-4E29-8B62-575B5E034326}" destId="{C1BE5D33-A735-4F02-ABDF-990F8034ADFE}" srcOrd="1" destOrd="0" presId="urn:microsoft.com/office/officeart/2018/2/layout/IconVerticalSolidList"/>
    <dgm:cxn modelId="{C1FB8411-0532-431C-A444-560B8E64CB17}" type="presParOf" srcId="{DEF530EE-3481-4E29-8B62-575B5E034326}" destId="{FAE3B557-6B1F-4802-B6DC-A9C01D26112F}" srcOrd="2" destOrd="0" presId="urn:microsoft.com/office/officeart/2018/2/layout/IconVerticalSolidList"/>
    <dgm:cxn modelId="{F02ED4E5-3522-4B65-B89C-36B6C35011DE}" type="presParOf" srcId="{FAE3B557-6B1F-4802-B6DC-A9C01D26112F}" destId="{56266BB7-F6BB-4DF0-BCDA-4D72C4E0D455}" srcOrd="0" destOrd="0" presId="urn:microsoft.com/office/officeart/2018/2/layout/IconVerticalSolidList"/>
    <dgm:cxn modelId="{4D005E61-28AD-4920-9335-BFE057EE03B2}" type="presParOf" srcId="{FAE3B557-6B1F-4802-B6DC-A9C01D26112F}" destId="{B32F4184-5AB2-4F79-85B0-2E22DFEDC4AA}" srcOrd="1" destOrd="0" presId="urn:microsoft.com/office/officeart/2018/2/layout/IconVerticalSolidList"/>
    <dgm:cxn modelId="{A9A0AA5E-77B3-41E3-B80F-5A39A7CF9A30}" type="presParOf" srcId="{FAE3B557-6B1F-4802-B6DC-A9C01D26112F}" destId="{E3290B52-FB52-42E3-8746-676CFE121BD2}" srcOrd="2" destOrd="0" presId="urn:microsoft.com/office/officeart/2018/2/layout/IconVerticalSolidList"/>
    <dgm:cxn modelId="{3E3E56F3-B490-4BA2-A770-AA93CA76CA30}" type="presParOf" srcId="{FAE3B557-6B1F-4802-B6DC-A9C01D26112F}" destId="{730F05E5-947A-48A8-B9B4-1BE167A71D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3E22D-BDE2-4FFC-BD27-A30E76A6B2F2}">
      <dsp:nvSpPr>
        <dsp:cNvPr id="0" name=""/>
        <dsp:cNvSpPr/>
      </dsp:nvSpPr>
      <dsp:spPr>
        <a:xfrm>
          <a:off x="0" y="584071"/>
          <a:ext cx="6910387" cy="17522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242592-F0C0-46CB-AE50-C0C2AF1279BD}">
      <dsp:nvSpPr>
        <dsp:cNvPr id="0" name=""/>
        <dsp:cNvSpPr/>
      </dsp:nvSpPr>
      <dsp:spPr>
        <a:xfrm>
          <a:off x="530044" y="978318"/>
          <a:ext cx="963717" cy="963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6E368-6946-4A80-910C-9E60FA198AB9}">
      <dsp:nvSpPr>
        <dsp:cNvPr id="0" name=""/>
        <dsp:cNvSpPr/>
      </dsp:nvSpPr>
      <dsp:spPr>
        <a:xfrm>
          <a:off x="2023806" y="584071"/>
          <a:ext cx="4886580" cy="1752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443" tIns="185443" rIns="185443" bIns="185443" numCol="1" spcCol="1270" anchor="ctr" anchorCtr="0">
          <a:noAutofit/>
        </a:bodyPr>
        <a:lstStyle/>
        <a:p>
          <a:pPr marL="0" lvl="0" indent="0" algn="l" defTabSz="622300">
            <a:lnSpc>
              <a:spcPct val="90000"/>
            </a:lnSpc>
            <a:spcBef>
              <a:spcPct val="0"/>
            </a:spcBef>
            <a:spcAft>
              <a:spcPct val="35000"/>
            </a:spcAft>
            <a:buNone/>
          </a:pPr>
          <a:r>
            <a:rPr lang="en-US" sz="1400" kern="1200"/>
            <a:t>The problem is that some people who create campaigns are a little bit greedy.</a:t>
          </a:r>
        </a:p>
      </dsp:txBody>
      <dsp:txXfrm>
        <a:off x="2023806" y="584071"/>
        <a:ext cx="4886580" cy="1752213"/>
      </dsp:txXfrm>
    </dsp:sp>
    <dsp:sp modelId="{56266BB7-F6BB-4DF0-BCDA-4D72C4E0D455}">
      <dsp:nvSpPr>
        <dsp:cNvPr id="0" name=""/>
        <dsp:cNvSpPr/>
      </dsp:nvSpPr>
      <dsp:spPr>
        <a:xfrm>
          <a:off x="0" y="2715140"/>
          <a:ext cx="6910387" cy="17522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2F4184-5AB2-4F79-85B0-2E22DFEDC4AA}">
      <dsp:nvSpPr>
        <dsp:cNvPr id="0" name=""/>
        <dsp:cNvSpPr/>
      </dsp:nvSpPr>
      <dsp:spPr>
        <a:xfrm>
          <a:off x="530044" y="3109388"/>
          <a:ext cx="963717" cy="963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0F05E5-947A-48A8-B9B4-1BE167A71D17}">
      <dsp:nvSpPr>
        <dsp:cNvPr id="0" name=""/>
        <dsp:cNvSpPr/>
      </dsp:nvSpPr>
      <dsp:spPr>
        <a:xfrm>
          <a:off x="2023806" y="2715140"/>
          <a:ext cx="4886580" cy="17522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443" tIns="185443" rIns="185443" bIns="185443" numCol="1" spcCol="1270" anchor="ctr" anchorCtr="0">
          <a:noAutofit/>
        </a:bodyPr>
        <a:lstStyle/>
        <a:p>
          <a:pPr marL="0" lvl="0" indent="0" algn="l" defTabSz="622300">
            <a:lnSpc>
              <a:spcPct val="90000"/>
            </a:lnSpc>
            <a:spcBef>
              <a:spcPct val="0"/>
            </a:spcBef>
            <a:spcAft>
              <a:spcPct val="35000"/>
            </a:spcAft>
            <a:buNone/>
          </a:pPr>
          <a:r>
            <a:rPr lang="en-US" sz="1400" kern="1200"/>
            <a:t>It totally up to campaign creators to use the money that they get donated but they use this money on other projects rather than those products that can send to the donators and when they take the big bucket of money because there is no ability to actually manage a product so they say we lose the money and we have no money so all the investors lose their money. In the end, Scammers took all the money and ran away.</a:t>
          </a:r>
        </a:p>
      </dsp:txBody>
      <dsp:txXfrm>
        <a:off x="2023806" y="2715140"/>
        <a:ext cx="4886580" cy="17522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164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6888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3353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770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3720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529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575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267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93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7136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5625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77709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0" r:id="rId6"/>
    <p:sldLayoutId id="2147483816" r:id="rId7"/>
    <p:sldLayoutId id="2147483817" r:id="rId8"/>
    <p:sldLayoutId id="2147483818" r:id="rId9"/>
    <p:sldLayoutId id="2147483819" r:id="rId10"/>
    <p:sldLayoutId id="2147483821"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rowdfunding" TargetMode="External"/><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84814" y="640080"/>
            <a:ext cx="3659246" cy="2850319"/>
          </a:xfrm>
        </p:spPr>
        <p:txBody>
          <a:bodyPr>
            <a:normAutofit/>
          </a:bodyPr>
          <a:lstStyle/>
          <a:p>
            <a:r>
              <a:rPr lang="en-US" sz="5400">
                <a:solidFill>
                  <a:srgbClr val="FFFFFF"/>
                </a:solidFill>
              </a:rPr>
              <a:t>Blockchain Project</a:t>
            </a:r>
          </a:p>
        </p:txBody>
      </p:sp>
      <p:sp>
        <p:nvSpPr>
          <p:cNvPr id="3" name="Subtitle 2"/>
          <p:cNvSpPr>
            <a:spLocks noGrp="1"/>
          </p:cNvSpPr>
          <p:nvPr>
            <p:ph type="subTitle" idx="1"/>
          </p:nvPr>
        </p:nvSpPr>
        <p:spPr>
          <a:xfrm>
            <a:off x="484814" y="3812134"/>
            <a:ext cx="3659246" cy="2349823"/>
          </a:xfrm>
        </p:spPr>
        <p:txBody>
          <a:bodyPr vert="horz" lIns="91440" tIns="45720" rIns="91440" bIns="45720" rtlCol="0" anchor="t">
            <a:normAutofit/>
          </a:bodyPr>
          <a:lstStyle/>
          <a:p>
            <a:r>
              <a:rPr lang="en-US" sz="1800" dirty="0">
                <a:solidFill>
                  <a:srgbClr val="FFFFFF"/>
                </a:solidFill>
              </a:rPr>
              <a:t>                                            106117013</a:t>
            </a:r>
          </a:p>
          <a:p>
            <a:r>
              <a:rPr lang="en-US" sz="1800" dirty="0">
                <a:solidFill>
                  <a:srgbClr val="FFFFFF"/>
                </a:solidFill>
              </a:rPr>
              <a:t>Ashutosh Kushwaha</a:t>
            </a:r>
            <a:endParaRPr lang="en-US" sz="1800" dirty="0">
              <a:solidFill>
                <a:srgbClr val="FFFFFF"/>
              </a:solidFill>
              <a:cs typeface="Calibri"/>
            </a:endParaRPr>
          </a:p>
          <a:p>
            <a:endParaRPr lang="en-US" sz="1800" dirty="0">
              <a:cs typeface="Calibri"/>
            </a:endParaRPr>
          </a:p>
        </p:txBody>
      </p:sp>
      <p:cxnSp>
        <p:nvCxnSpPr>
          <p:cNvPr id="12"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3">
            <a:extLst>
              <a:ext uri="{FF2B5EF4-FFF2-40B4-BE49-F238E27FC236}">
                <a16:creationId xmlns:a16="http://schemas.microsoft.com/office/drawing/2014/main" id="{E470BF36-52A5-4195-927A-B384CD08FC50}"/>
              </a:ext>
            </a:extLst>
          </p:cNvPr>
          <p:cNvPicPr>
            <a:picLocks noChangeAspect="1"/>
          </p:cNvPicPr>
          <p:nvPr/>
        </p:nvPicPr>
        <p:blipFill rotWithShape="1">
          <a:blip r:embed="rId2"/>
          <a:srcRect l="14156" r="16975"/>
          <a:stretch/>
        </p:blipFill>
        <p:spPr>
          <a:xfrm>
            <a:off x="4635095" y="10"/>
            <a:ext cx="7556889" cy="6857990"/>
          </a:xfrm>
          <a:prstGeom prst="rect">
            <a:avLst/>
          </a:prstGeom>
        </p:spPr>
      </p:pic>
    </p:spTree>
    <p:extLst>
      <p:ext uri="{BB962C8B-B14F-4D97-AF65-F5344CB8AC3E}">
        <p14:creationId xmlns:p14="http://schemas.microsoft.com/office/powerpoint/2010/main" val="34023716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0A8261FD-C02A-484A-99C8-93DBF5607765}"/>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t>In Ideal World</a:t>
            </a:r>
          </a:p>
        </p:txBody>
      </p:sp>
      <p:cxnSp>
        <p:nvCxnSpPr>
          <p:cNvPr id="31" name="Straight Connector 3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0BD46112-00E6-4468-9A1D-69B39A573ED0}"/>
              </a:ext>
            </a:extLst>
          </p:cNvPr>
          <p:cNvSpPr>
            <a:spLocks noGrp="1"/>
          </p:cNvSpPr>
          <p:nvPr>
            <p:ph type="body" sz="half" idx="2"/>
          </p:nvPr>
        </p:nvSpPr>
        <p:spPr>
          <a:xfrm>
            <a:off x="571752" y="2799654"/>
            <a:ext cx="3005462" cy="3189665"/>
          </a:xfrm>
        </p:spPr>
        <p:txBody>
          <a:bodyPr vert="horz" lIns="0" tIns="45720" rIns="0" bIns="45720" rtlCol="0" anchor="t">
            <a:normAutofit/>
          </a:bodyPr>
          <a:lstStyle/>
          <a:p>
            <a:r>
              <a:rPr lang="en-US">
                <a:cs typeface="Calibri"/>
              </a:rPr>
              <a:t>Considering no one is malicious</a:t>
            </a:r>
            <a:endParaRPr lang="en-US"/>
          </a:p>
        </p:txBody>
      </p:sp>
      <p:pic>
        <p:nvPicPr>
          <p:cNvPr id="5" name="Picture 5" descr="Diagram, schematic&#10;&#10;Description automatically generated">
            <a:extLst>
              <a:ext uri="{FF2B5EF4-FFF2-40B4-BE49-F238E27FC236}">
                <a16:creationId xmlns:a16="http://schemas.microsoft.com/office/drawing/2014/main" id="{8FC3CE5B-3902-4DD8-AB91-8156CD3E3978}"/>
              </a:ext>
            </a:extLst>
          </p:cNvPr>
          <p:cNvPicPr>
            <a:picLocks noGrp="1" noChangeAspect="1"/>
          </p:cNvPicPr>
          <p:nvPr>
            <p:ph type="pic" idx="1"/>
          </p:nvPr>
        </p:nvPicPr>
        <p:blipFill rotWithShape="1">
          <a:blip r:embed="rId2"/>
          <a:srcRect l="3927" r="1406" b="-1"/>
          <a:stretch/>
        </p:blipFill>
        <p:spPr>
          <a:xfrm>
            <a:off x="4742017" y="1517027"/>
            <a:ext cx="6798082" cy="3823945"/>
          </a:xfrm>
          <a:prstGeom prst="rect">
            <a:avLst/>
          </a:prstGeom>
        </p:spPr>
      </p:pic>
    </p:spTree>
    <p:extLst>
      <p:ext uri="{BB962C8B-B14F-4D97-AF65-F5344CB8AC3E}">
        <p14:creationId xmlns:p14="http://schemas.microsoft.com/office/powerpoint/2010/main" val="1242434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5F5E2AB-3B95-4DBB-BBEF-798EA8B23B42}"/>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t>In Real World</a:t>
            </a:r>
          </a:p>
        </p:txBody>
      </p:sp>
      <p:sp>
        <p:nvSpPr>
          <p:cNvPr id="4" name="Text Placeholder 3">
            <a:extLst>
              <a:ext uri="{FF2B5EF4-FFF2-40B4-BE49-F238E27FC236}">
                <a16:creationId xmlns:a16="http://schemas.microsoft.com/office/drawing/2014/main" id="{EC23ADF0-2CEF-4CAC-ACC8-6625D5F18E47}"/>
              </a:ext>
            </a:extLst>
          </p:cNvPr>
          <p:cNvSpPr>
            <a:spLocks noGrp="1"/>
          </p:cNvSpPr>
          <p:nvPr>
            <p:ph type="body" sz="half" idx="2"/>
          </p:nvPr>
        </p:nvSpPr>
        <p:spPr>
          <a:xfrm>
            <a:off x="435869" y="3824516"/>
            <a:ext cx="3659246" cy="2393403"/>
          </a:xfrm>
        </p:spPr>
        <p:txBody>
          <a:bodyPr vert="horz" lIns="91440" tIns="45720" rIns="91440" bIns="45720" rtlCol="0">
            <a:normAutofit/>
          </a:bodyPr>
          <a:lstStyle/>
          <a:p>
            <a:pPr>
              <a:spcBef>
                <a:spcPts val="1200"/>
              </a:spcBef>
              <a:spcAft>
                <a:spcPts val="200"/>
              </a:spcAft>
            </a:pPr>
            <a:r>
              <a:rPr lang="en-US" sz="1500" cap="all" spc="200"/>
              <a:t>Actually what happens(In most of cases, or what can be happens)</a:t>
            </a:r>
          </a:p>
        </p:txBody>
      </p:sp>
      <p:cxnSp>
        <p:nvCxnSpPr>
          <p:cNvPr id="44" name="Straight Connector 4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4CD30F11-F423-497D-9F76-07B4863B13D1}"/>
              </a:ext>
            </a:extLst>
          </p:cNvPr>
          <p:cNvPicPr>
            <a:picLocks noGrp="1" noChangeAspect="1"/>
          </p:cNvPicPr>
          <p:nvPr>
            <p:ph type="pic" idx="1"/>
          </p:nvPr>
        </p:nvPicPr>
        <p:blipFill rotWithShape="1">
          <a:blip r:embed="rId2"/>
          <a:srcRect r="-137" b="-265"/>
          <a:stretch/>
        </p:blipFill>
        <p:spPr>
          <a:xfrm>
            <a:off x="5282335" y="1810950"/>
            <a:ext cx="6275667" cy="3236099"/>
          </a:xfrm>
          <a:prstGeom prst="rect">
            <a:avLst/>
          </a:prstGeom>
        </p:spPr>
      </p:pic>
    </p:spTree>
    <p:extLst>
      <p:ext uri="{BB962C8B-B14F-4D97-AF65-F5344CB8AC3E}">
        <p14:creationId xmlns:p14="http://schemas.microsoft.com/office/powerpoint/2010/main" val="427022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28257E-7CE9-40CA-B143-C021D4EDC196}"/>
              </a:ext>
            </a:extLst>
          </p:cNvPr>
          <p:cNvPicPr>
            <a:picLocks noChangeAspect="1"/>
          </p:cNvPicPr>
          <p:nvPr/>
        </p:nvPicPr>
        <p:blipFill rotWithShape="1">
          <a:blip r:embed="rId2"/>
          <a:srcRect r="-2" b="6945"/>
          <a:stretch/>
        </p:blipFill>
        <p:spPr>
          <a:xfrm>
            <a:off x="20" y="975"/>
            <a:ext cx="12191980" cy="6858000"/>
          </a:xfrm>
          <a:prstGeom prst="rect">
            <a:avLst/>
          </a:prstGeom>
        </p:spPr>
      </p:pic>
      <p:sp>
        <p:nvSpPr>
          <p:cNvPr id="15" name="Rectangle 14">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23284-0948-4E19-A946-50B552C3A518}"/>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How Blockchain can help?</a:t>
            </a:r>
          </a:p>
        </p:txBody>
      </p:sp>
      <p:sp>
        <p:nvSpPr>
          <p:cNvPr id="3" name="Text Placeholder 2">
            <a:extLst>
              <a:ext uri="{FF2B5EF4-FFF2-40B4-BE49-F238E27FC236}">
                <a16:creationId xmlns:a16="http://schemas.microsoft.com/office/drawing/2014/main" id="{5503C3F3-0E66-47D7-8DFB-103BA7700CDC}"/>
              </a:ext>
            </a:extLst>
          </p:cNvPr>
          <p:cNvSpPr>
            <a:spLocks noGrp="1"/>
          </p:cNvSpPr>
          <p:nvPr>
            <p:ph type="body" idx="1"/>
          </p:nvPr>
        </p:nvSpPr>
        <p:spPr>
          <a:xfrm>
            <a:off x="858610" y="4608576"/>
            <a:ext cx="3205640" cy="774186"/>
          </a:xfrm>
        </p:spPr>
        <p:txBody>
          <a:bodyPr vert="horz" lIns="91440" tIns="45720" rIns="91440" bIns="45720" rtlCol="0" anchor="t">
            <a:normAutofit/>
          </a:bodyPr>
          <a:lstStyle/>
          <a:p>
            <a:endParaRPr lang="en-US" sz="2000">
              <a:solidFill>
                <a:schemeClr val="bg1"/>
              </a:solidFill>
            </a:endParaRPr>
          </a:p>
        </p:txBody>
      </p:sp>
      <p:cxnSp>
        <p:nvCxnSpPr>
          <p:cNvPr id="17" name="Straight Connector 1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756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53AB0983-5232-439B-A141-6EF28F9275DE}"/>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cs typeface="Calibri Light"/>
              </a:rPr>
              <a:t>How Contributor contribute?</a:t>
            </a:r>
            <a:endParaRPr lang="en-US" sz="4000" dirty="0">
              <a:cs typeface="Calibri Light"/>
            </a:endParaRPr>
          </a:p>
        </p:txBody>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9BCC0C9-01C7-4956-BB78-D65C76106732}"/>
              </a:ext>
            </a:extLst>
          </p:cNvPr>
          <p:cNvSpPr>
            <a:spLocks noGrp="1"/>
          </p:cNvSpPr>
          <p:nvPr>
            <p:ph type="body" sz="half" idx="2"/>
          </p:nvPr>
        </p:nvSpPr>
        <p:spPr>
          <a:xfrm>
            <a:off x="571752" y="2799654"/>
            <a:ext cx="3005462" cy="3189665"/>
          </a:xfrm>
        </p:spPr>
        <p:txBody>
          <a:bodyPr vert="horz" lIns="0" tIns="45720" rIns="0" bIns="45720" rtlCol="0" anchor="t">
            <a:normAutofit/>
          </a:bodyPr>
          <a:lstStyle/>
          <a:p>
            <a:r>
              <a:rPr lang="en-US" dirty="0">
                <a:cs typeface="Calibri"/>
              </a:rPr>
              <a:t>Here contributor don't directly pay to the Manager, instead </a:t>
            </a:r>
            <a:r>
              <a:rPr lang="en-US">
                <a:cs typeface="Calibri"/>
              </a:rPr>
              <a:t>they will pay the the Ethereum Contract.</a:t>
            </a:r>
            <a:endParaRPr lang="en-US"/>
          </a:p>
        </p:txBody>
      </p:sp>
      <p:pic>
        <p:nvPicPr>
          <p:cNvPr id="5" name="Picture 5" descr="Diagram&#10;&#10;Description automatically generated">
            <a:extLst>
              <a:ext uri="{FF2B5EF4-FFF2-40B4-BE49-F238E27FC236}">
                <a16:creationId xmlns:a16="http://schemas.microsoft.com/office/drawing/2014/main" id="{13014B5D-CD32-4EFD-9805-335DFB8F19ED}"/>
              </a:ext>
            </a:extLst>
          </p:cNvPr>
          <p:cNvPicPr>
            <a:picLocks noGrp="1" noChangeAspect="1"/>
          </p:cNvPicPr>
          <p:nvPr>
            <p:ph type="pic" idx="1"/>
          </p:nvPr>
        </p:nvPicPr>
        <p:blipFill rotWithShape="1">
          <a:blip r:embed="rId2"/>
          <a:srcRect t="4181" r="-610" b="113"/>
          <a:stretch/>
        </p:blipFill>
        <p:spPr>
          <a:xfrm>
            <a:off x="4742017" y="1382278"/>
            <a:ext cx="6798082" cy="3610226"/>
          </a:xfrm>
          <a:prstGeom prst="rect">
            <a:avLst/>
          </a:prstGeom>
        </p:spPr>
      </p:pic>
    </p:spTree>
    <p:extLst>
      <p:ext uri="{BB962C8B-B14F-4D97-AF65-F5344CB8AC3E}">
        <p14:creationId xmlns:p14="http://schemas.microsoft.com/office/powerpoint/2010/main" val="3072089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53AB0983-5232-439B-A141-6EF28F9275DE}"/>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cs typeface="Calibri Light"/>
              </a:rPr>
              <a:t>How Manager can request Money?</a:t>
            </a:r>
            <a:endParaRPr lang="en-US" sz="4000" dirty="0">
              <a:cs typeface="Calibri Light"/>
            </a:endParaRPr>
          </a:p>
        </p:txBody>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9BCC0C9-01C7-4956-BB78-D65C76106732}"/>
              </a:ext>
            </a:extLst>
          </p:cNvPr>
          <p:cNvSpPr>
            <a:spLocks noGrp="1"/>
          </p:cNvSpPr>
          <p:nvPr>
            <p:ph type="body" sz="half" idx="2"/>
          </p:nvPr>
        </p:nvSpPr>
        <p:spPr>
          <a:xfrm>
            <a:off x="571752" y="2799654"/>
            <a:ext cx="3005462" cy="3189665"/>
          </a:xfrm>
        </p:spPr>
        <p:txBody>
          <a:bodyPr vert="horz" lIns="0" tIns="45720" rIns="0" bIns="45720" rtlCol="0" anchor="t">
            <a:normAutofit/>
          </a:bodyPr>
          <a:lstStyle/>
          <a:p>
            <a:r>
              <a:rPr lang="en-US" dirty="0">
                <a:cs typeface="Calibri"/>
              </a:rPr>
              <a:t>In the order of withdrawal, the manager need to make a spending request in the contract and send to the </a:t>
            </a:r>
            <a:r>
              <a:rPr lang="en-US">
                <a:cs typeface="Calibri"/>
              </a:rPr>
              <a:t>external address(vendor).</a:t>
            </a:r>
            <a:endParaRPr lang="en-US" dirty="0">
              <a:cs typeface="Calibri"/>
            </a:endParaRPr>
          </a:p>
        </p:txBody>
      </p:sp>
      <p:pic>
        <p:nvPicPr>
          <p:cNvPr id="5" name="Picture 5" descr="Diagram&#10;&#10;Description automatically generated">
            <a:extLst>
              <a:ext uri="{FF2B5EF4-FFF2-40B4-BE49-F238E27FC236}">
                <a16:creationId xmlns:a16="http://schemas.microsoft.com/office/drawing/2014/main" id="{13014B5D-CD32-4EFD-9805-335DFB8F19ED}"/>
              </a:ext>
            </a:extLst>
          </p:cNvPr>
          <p:cNvPicPr>
            <a:picLocks noGrp="1" noChangeAspect="1"/>
          </p:cNvPicPr>
          <p:nvPr>
            <p:ph type="pic" idx="1"/>
          </p:nvPr>
        </p:nvPicPr>
        <p:blipFill rotWithShape="1">
          <a:blip r:embed="rId2"/>
          <a:srcRect t="1929" b="1929"/>
          <a:stretch/>
        </p:blipFill>
        <p:spPr>
          <a:xfrm>
            <a:off x="4742017" y="1382278"/>
            <a:ext cx="6798082" cy="3610226"/>
          </a:xfrm>
          <a:prstGeom prst="rect">
            <a:avLst/>
          </a:prstGeom>
        </p:spPr>
      </p:pic>
    </p:spTree>
    <p:extLst>
      <p:ext uri="{BB962C8B-B14F-4D97-AF65-F5344CB8AC3E}">
        <p14:creationId xmlns:p14="http://schemas.microsoft.com/office/powerpoint/2010/main" val="566492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53AB0983-5232-439B-A141-6EF28F9275DE}"/>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dirty="0">
                <a:cs typeface="Calibri Light"/>
              </a:rPr>
              <a:t>How Spending Request </a:t>
            </a:r>
            <a:r>
              <a:rPr lang="en-US" sz="4000">
                <a:cs typeface="Calibri Light"/>
              </a:rPr>
              <a:t>Works?</a:t>
            </a:r>
            <a:endParaRPr lang="en-US" sz="4000" dirty="0">
              <a:cs typeface="Calibri Light"/>
            </a:endParaRPr>
          </a:p>
        </p:txBody>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29BCC0C9-01C7-4956-BB78-D65C76106732}"/>
              </a:ext>
            </a:extLst>
          </p:cNvPr>
          <p:cNvSpPr>
            <a:spLocks noGrp="1"/>
          </p:cNvSpPr>
          <p:nvPr>
            <p:ph type="body" sz="half" idx="2"/>
          </p:nvPr>
        </p:nvSpPr>
        <p:spPr>
          <a:xfrm>
            <a:off x="571752" y="2799654"/>
            <a:ext cx="3005462" cy="3189665"/>
          </a:xfrm>
        </p:spPr>
        <p:txBody>
          <a:bodyPr vert="horz" lIns="0" tIns="45720" rIns="0" bIns="45720" rtlCol="0" anchor="t">
            <a:normAutofit/>
          </a:bodyPr>
          <a:lstStyle/>
          <a:p>
            <a:r>
              <a:rPr lang="en-US" dirty="0">
                <a:cs typeface="Calibri"/>
              </a:rPr>
              <a:t>Whenever a Manager try to withdraw money from the Contract, Then every Contributor have to vote for every request.If enough people approve the spending request then only the Manager is allow </a:t>
            </a:r>
            <a:r>
              <a:rPr lang="en-US">
                <a:cs typeface="Calibri"/>
              </a:rPr>
              <a:t>to spend money outside the contract(external vendor).</a:t>
            </a:r>
            <a:endParaRPr lang="en-US" dirty="0">
              <a:cs typeface="Calibri"/>
            </a:endParaRPr>
          </a:p>
        </p:txBody>
      </p:sp>
      <p:pic>
        <p:nvPicPr>
          <p:cNvPr id="5" name="Picture 5" descr="Diagram&#10;&#10;Description automatically generated">
            <a:extLst>
              <a:ext uri="{FF2B5EF4-FFF2-40B4-BE49-F238E27FC236}">
                <a16:creationId xmlns:a16="http://schemas.microsoft.com/office/drawing/2014/main" id="{13014B5D-CD32-4EFD-9805-335DFB8F19ED}"/>
              </a:ext>
            </a:extLst>
          </p:cNvPr>
          <p:cNvPicPr>
            <a:picLocks noGrp="1" noChangeAspect="1"/>
          </p:cNvPicPr>
          <p:nvPr>
            <p:ph type="pic" idx="1"/>
          </p:nvPr>
        </p:nvPicPr>
        <p:blipFill rotWithShape="1">
          <a:blip r:embed="rId2"/>
          <a:srcRect l="786" r="1085" b="257"/>
          <a:stretch/>
        </p:blipFill>
        <p:spPr>
          <a:xfrm>
            <a:off x="4742017" y="1382278"/>
            <a:ext cx="6959104" cy="3600948"/>
          </a:xfrm>
          <a:prstGeom prst="rect">
            <a:avLst/>
          </a:prstGeom>
        </p:spPr>
      </p:pic>
    </p:spTree>
    <p:extLst>
      <p:ext uri="{BB962C8B-B14F-4D97-AF65-F5344CB8AC3E}">
        <p14:creationId xmlns:p14="http://schemas.microsoft.com/office/powerpoint/2010/main" val="375757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BA3829-A456-4FE7-850B-DFFDB8279F85}"/>
              </a:ext>
            </a:extLst>
          </p:cNvPr>
          <p:cNvPicPr>
            <a:picLocks noChangeAspect="1"/>
          </p:cNvPicPr>
          <p:nvPr/>
        </p:nvPicPr>
        <p:blipFill rotWithShape="1">
          <a:blip r:embed="rId2"/>
          <a:srcRect t="4945" r="-2" b="10657"/>
          <a:stretch/>
        </p:blipFill>
        <p:spPr>
          <a:xfrm>
            <a:off x="20" y="975"/>
            <a:ext cx="12191980" cy="6858000"/>
          </a:xfrm>
          <a:prstGeom prst="rect">
            <a:avLst/>
          </a:prstGeom>
        </p:spPr>
      </p:pic>
      <p:sp>
        <p:nvSpPr>
          <p:cNvPr id="15" name="Rectangle 14">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D895F-B882-4F8E-AF7A-3E4E511A92BB}"/>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Design</a:t>
            </a:r>
          </a:p>
        </p:txBody>
      </p:sp>
      <p:sp>
        <p:nvSpPr>
          <p:cNvPr id="3" name="Text Placeholder 2">
            <a:extLst>
              <a:ext uri="{FF2B5EF4-FFF2-40B4-BE49-F238E27FC236}">
                <a16:creationId xmlns:a16="http://schemas.microsoft.com/office/drawing/2014/main" id="{DF7E156C-C0F7-4403-989E-3A628681C5D1}"/>
              </a:ext>
            </a:extLst>
          </p:cNvPr>
          <p:cNvSpPr>
            <a:spLocks noGrp="1"/>
          </p:cNvSpPr>
          <p:nvPr>
            <p:ph type="body" idx="1"/>
          </p:nvPr>
        </p:nvSpPr>
        <p:spPr>
          <a:xfrm>
            <a:off x="858610" y="4608576"/>
            <a:ext cx="3205640" cy="774186"/>
          </a:xfrm>
        </p:spPr>
        <p:txBody>
          <a:bodyPr vert="horz" lIns="91440" tIns="45720" rIns="91440" bIns="45720" rtlCol="0" anchor="t">
            <a:normAutofit/>
          </a:bodyPr>
          <a:lstStyle/>
          <a:p>
            <a:endParaRPr lang="en-US" sz="2000">
              <a:solidFill>
                <a:schemeClr val="bg1"/>
              </a:solidFill>
            </a:endParaRPr>
          </a:p>
        </p:txBody>
      </p:sp>
      <p:cxnSp>
        <p:nvCxnSpPr>
          <p:cNvPr id="17" name="Straight Connector 1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873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3805AB18-1237-4A96-B41C-48EF76F70E1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cs typeface="Calibri Light"/>
              </a:rPr>
              <a:t>Design of Contract</a:t>
            </a:r>
            <a:endParaRPr lang="en-US" sz="4400"/>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5" descr="Table&#10;&#10;Description automatically generated">
            <a:extLst>
              <a:ext uri="{FF2B5EF4-FFF2-40B4-BE49-F238E27FC236}">
                <a16:creationId xmlns:a16="http://schemas.microsoft.com/office/drawing/2014/main" id="{AA332B5D-3A7A-44E2-8BC1-FD22F0C9D1AB}"/>
              </a:ext>
            </a:extLst>
          </p:cNvPr>
          <p:cNvPicPr>
            <a:picLocks noGrp="1" noChangeAspect="1"/>
          </p:cNvPicPr>
          <p:nvPr>
            <p:ph type="pic" idx="1"/>
          </p:nvPr>
        </p:nvPicPr>
        <p:blipFill rotWithShape="1">
          <a:blip r:embed="rId2"/>
          <a:srcRect l="296" t="-2326" r="-444" b="775"/>
          <a:stretch/>
        </p:blipFill>
        <p:spPr>
          <a:xfrm>
            <a:off x="5077896" y="1173873"/>
            <a:ext cx="6908841" cy="4429806"/>
          </a:xfrm>
          <a:prstGeom prst="rect">
            <a:avLst/>
          </a:prstGeom>
        </p:spPr>
      </p:pic>
    </p:spTree>
    <p:extLst>
      <p:ext uri="{BB962C8B-B14F-4D97-AF65-F5344CB8AC3E}">
        <p14:creationId xmlns:p14="http://schemas.microsoft.com/office/powerpoint/2010/main" val="391839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3805AB18-1237-4A96-B41C-48EF76F70E1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cs typeface="Calibri Light"/>
              </a:rPr>
              <a:t>Design of Request struct</a:t>
            </a:r>
            <a:endParaRPr lang="en-US" sz="4400"/>
          </a:p>
        </p:txBody>
      </p:sp>
      <p:cxnSp>
        <p:nvCxnSpPr>
          <p:cNvPr id="18"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5" descr="Table&#10;&#10;Description automatically generated">
            <a:extLst>
              <a:ext uri="{FF2B5EF4-FFF2-40B4-BE49-F238E27FC236}">
                <a16:creationId xmlns:a16="http://schemas.microsoft.com/office/drawing/2014/main" id="{AA332B5D-3A7A-44E2-8BC1-FD22F0C9D1AB}"/>
              </a:ext>
            </a:extLst>
          </p:cNvPr>
          <p:cNvPicPr>
            <a:picLocks noGrp="1" noChangeAspect="1"/>
          </p:cNvPicPr>
          <p:nvPr>
            <p:ph type="pic" idx="1"/>
          </p:nvPr>
        </p:nvPicPr>
        <p:blipFill rotWithShape="1">
          <a:blip r:embed="rId2"/>
          <a:srcRect l="154" r="-247"/>
          <a:stretch/>
        </p:blipFill>
        <p:spPr>
          <a:xfrm>
            <a:off x="5319506" y="1573459"/>
            <a:ext cx="6500399" cy="3444782"/>
          </a:xfrm>
          <a:prstGeom prst="rect">
            <a:avLst/>
          </a:prstGeom>
        </p:spPr>
      </p:pic>
    </p:spTree>
    <p:extLst>
      <p:ext uri="{BB962C8B-B14F-4D97-AF65-F5344CB8AC3E}">
        <p14:creationId xmlns:p14="http://schemas.microsoft.com/office/powerpoint/2010/main" val="2631667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A2A790-E450-4A8F-B346-49784E6B7330}"/>
              </a:ext>
            </a:extLst>
          </p:cNvPr>
          <p:cNvPicPr>
            <a:picLocks noChangeAspect="1"/>
          </p:cNvPicPr>
          <p:nvPr/>
        </p:nvPicPr>
        <p:blipFill rotWithShape="1">
          <a:blip r:embed="rId2">
            <a:alphaModFix amt="35000"/>
          </a:blip>
          <a:srcRect t="6573" r="-2" b="90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32D7AE7-982F-4397-BB18-96A58D05F5CF}"/>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a:solidFill>
                  <a:srgbClr val="FFFFFF"/>
                </a:solidFill>
              </a:rPr>
              <a:t>Move to VS CODE</a:t>
            </a:r>
          </a:p>
        </p:txBody>
      </p:sp>
      <p:sp>
        <p:nvSpPr>
          <p:cNvPr id="3" name="Text Placeholder 2">
            <a:extLst>
              <a:ext uri="{FF2B5EF4-FFF2-40B4-BE49-F238E27FC236}">
                <a16:creationId xmlns:a16="http://schemas.microsoft.com/office/drawing/2014/main" id="{11E30994-551C-4387-B0EA-68278F07A20A}"/>
              </a:ext>
            </a:extLst>
          </p:cNvPr>
          <p:cNvSpPr>
            <a:spLocks noGrp="1"/>
          </p:cNvSpPr>
          <p:nvPr>
            <p:ph type="body" idx="1"/>
          </p:nvPr>
        </p:nvSpPr>
        <p:spPr>
          <a:xfrm>
            <a:off x="1100051" y="4645152"/>
            <a:ext cx="10058400" cy="1143000"/>
          </a:xfrm>
        </p:spPr>
        <p:txBody>
          <a:bodyPr vert="horz" lIns="91440" tIns="45720" rIns="91440" bIns="45720" rtlCol="0">
            <a:normAutofit/>
          </a:bodyPr>
          <a:lstStyle/>
          <a:p>
            <a:endParaRPr lang="en-US">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684323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8">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CF92EA8-3041-449C-9466-122B641F1544}"/>
              </a:ext>
            </a:extLst>
          </p:cNvPr>
          <p:cNvPicPr>
            <a:picLocks noChangeAspect="1"/>
          </p:cNvPicPr>
          <p:nvPr/>
        </p:nvPicPr>
        <p:blipFill rotWithShape="1">
          <a:blip r:embed="rId2">
            <a:alphaModFix amt="35000"/>
          </a:blip>
          <a:srcRect t="13005" b="2725"/>
          <a:stretch/>
        </p:blipFill>
        <p:spPr>
          <a:xfrm>
            <a:off x="20" y="10"/>
            <a:ext cx="12191980" cy="6857990"/>
          </a:xfrm>
          <a:prstGeom prst="rect">
            <a:avLst/>
          </a:prstGeom>
        </p:spPr>
      </p:pic>
      <p:sp>
        <p:nvSpPr>
          <p:cNvPr id="2" name="Title 1">
            <a:extLst>
              <a:ext uri="{FF2B5EF4-FFF2-40B4-BE49-F238E27FC236}">
                <a16:creationId xmlns:a16="http://schemas.microsoft.com/office/drawing/2014/main" id="{01F5F9E8-A243-4755-806F-FFAFF85D7FDE}"/>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b="1">
                <a:solidFill>
                  <a:srgbClr val="FFFFFF"/>
                </a:solidFill>
                <a:cs typeface="Calibri Light"/>
              </a:rPr>
              <a:t>Idea?</a:t>
            </a:r>
            <a:endParaRPr lang="en-US" sz="8000" b="1" dirty="0">
              <a:solidFill>
                <a:srgbClr val="FFFFFF"/>
              </a:solidFill>
              <a:cs typeface="Calibri Light"/>
            </a:endParaRPr>
          </a:p>
        </p:txBody>
      </p:sp>
      <p:cxnSp>
        <p:nvCxnSpPr>
          <p:cNvPr id="36" name="Straight Connector 40">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90820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C9AE85-CB6A-4C5B-BF69-C8A33BFA97F6}"/>
              </a:ext>
            </a:extLst>
          </p:cNvPr>
          <p:cNvSpPr>
            <a:spLocks noGrp="1"/>
          </p:cNvSpPr>
          <p:nvPr>
            <p:ph type="title"/>
          </p:nvPr>
        </p:nvSpPr>
        <p:spPr>
          <a:xfrm>
            <a:off x="949047" y="643466"/>
            <a:ext cx="2771273" cy="5470463"/>
          </a:xfrm>
        </p:spPr>
        <p:txBody>
          <a:bodyPr anchor="ctr">
            <a:normAutofit/>
          </a:bodyPr>
          <a:lstStyle/>
          <a:p>
            <a:r>
              <a:rPr lang="en-US" sz="3600" b="1">
                <a:cs typeface="Calibri Light"/>
              </a:rPr>
              <a:t>KICKSTARTER</a:t>
            </a:r>
            <a:endParaRPr lang="en-US" sz="3600" b="1" dirty="0">
              <a:cs typeface="Calibri Light"/>
            </a:endParaRP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E133CA-D5E9-485E-A1AD-B5540ECDA3D2}"/>
              </a:ext>
            </a:extLst>
          </p:cNvPr>
          <p:cNvSpPr>
            <a:spLocks noGrp="1"/>
          </p:cNvSpPr>
          <p:nvPr>
            <p:ph idx="1"/>
          </p:nvPr>
        </p:nvSpPr>
        <p:spPr>
          <a:xfrm>
            <a:off x="4428565" y="643466"/>
            <a:ext cx="6818427" cy="5470462"/>
          </a:xfrm>
        </p:spPr>
        <p:txBody>
          <a:bodyPr vert="horz" lIns="0" tIns="45720" rIns="0" bIns="45720" rtlCol="0" anchor="ctr">
            <a:normAutofit/>
          </a:bodyPr>
          <a:lstStyle/>
          <a:p>
            <a:r>
              <a:rPr lang="en-US">
                <a:ea typeface="+mn-lt"/>
                <a:cs typeface="+mn-lt"/>
              </a:rPr>
              <a:t>Let’s imagine for a second you are the inventor and you come with some brand new products that you want to create. So you need money for employees, materials manufacturing and whatever else. </a:t>
            </a:r>
          </a:p>
          <a:p>
            <a:r>
              <a:rPr lang="en-US">
                <a:ea typeface="+mn-lt"/>
                <a:cs typeface="+mn-lt"/>
              </a:rPr>
              <a:t>The idea of the Kickstarter is to help you to raise that money to build some initial prototypes of your project. So you come to Kickstarter as the product owner and you create a new product. You put your idea and discuss what you want to build and then you also ask random people on the internet for some money.</a:t>
            </a:r>
          </a:p>
          <a:p>
            <a:r>
              <a:rPr lang="en-US">
                <a:ea typeface="+mn-lt"/>
                <a:cs typeface="+mn-lt"/>
              </a:rPr>
              <a:t> So, people donate money to your campaign, and in exchange, at some point in the future, you will give that person some reward.</a:t>
            </a:r>
            <a:endParaRPr lang="en-US">
              <a:cs typeface="Calibri"/>
            </a:endParaRPr>
          </a:p>
        </p:txBody>
      </p:sp>
    </p:spTree>
    <p:extLst>
      <p:ext uri="{BB962C8B-B14F-4D97-AF65-F5344CB8AC3E}">
        <p14:creationId xmlns:p14="http://schemas.microsoft.com/office/powerpoint/2010/main" val="9177845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5" descr="Graphical user interface, website&#10;&#10;Description automatically generated">
            <a:extLst>
              <a:ext uri="{FF2B5EF4-FFF2-40B4-BE49-F238E27FC236}">
                <a16:creationId xmlns:a16="http://schemas.microsoft.com/office/drawing/2014/main" id="{505770D4-AC93-494E-A685-9BCB0353AB0D}"/>
              </a:ext>
            </a:extLst>
          </p:cNvPr>
          <p:cNvPicPr>
            <a:picLocks noGrp="1" noChangeAspect="1"/>
          </p:cNvPicPr>
          <p:nvPr>
            <p:ph type="pic" idx="1"/>
          </p:nvPr>
        </p:nvPicPr>
        <p:blipFill rotWithShape="1">
          <a:blip r:embed="rId2"/>
          <a:srcRect r="18704" b="-1"/>
          <a:stretch/>
        </p:blipFill>
        <p:spPr>
          <a:xfrm>
            <a:off x="2843" y="10"/>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017E0EE-4446-4574-91A7-162690AD8593}"/>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t>KICKSTARTER</a:t>
            </a:r>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611F623-A8C8-4011-A886-05F14C033EF2}"/>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1600" dirty="0">
                <a:ea typeface="+mn-lt"/>
                <a:cs typeface="+mn-lt"/>
              </a:rPr>
              <a:t>Kickstarter is one of a number of </a:t>
            </a:r>
            <a:r>
              <a:rPr lang="en-US" sz="1600" dirty="0">
                <a:ea typeface="+mn-lt"/>
                <a:cs typeface="+mn-lt"/>
                <a:hlinkClick r:id="rId3"/>
              </a:rPr>
              <a:t>crowdfunding</a:t>
            </a:r>
            <a:r>
              <a:rPr lang="en-US" sz="1600" dirty="0">
                <a:ea typeface="+mn-lt"/>
                <a:cs typeface="+mn-lt"/>
              </a:rPr>
              <a:t> platforms for gathering money from the public, which circumvents traditional avenues of investment.</a:t>
            </a:r>
            <a:endParaRPr lang="en-US" dirty="0"/>
          </a:p>
        </p:txBody>
      </p:sp>
      <p:sp>
        <p:nvSpPr>
          <p:cNvPr id="20" name="Rectangle 19">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91117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5" name="Picture 5" descr="A screenshot of a cell phone&#10;&#10;Description automatically generated">
            <a:extLst>
              <a:ext uri="{FF2B5EF4-FFF2-40B4-BE49-F238E27FC236}">
                <a16:creationId xmlns:a16="http://schemas.microsoft.com/office/drawing/2014/main" id="{CF8986E6-0AB3-49F2-B40E-77D99E70A184}"/>
              </a:ext>
            </a:extLst>
          </p:cNvPr>
          <p:cNvPicPr>
            <a:picLocks noGrp="1" noChangeAspect="1"/>
          </p:cNvPicPr>
          <p:nvPr>
            <p:ph type="pic" idx="1"/>
          </p:nvPr>
        </p:nvPicPr>
        <p:blipFill rotWithShape="1">
          <a:blip r:embed="rId2"/>
          <a:srcRect r="1" b="5020"/>
          <a:stretch/>
        </p:blipFill>
        <p:spPr>
          <a:xfrm>
            <a:off x="2843" y="10"/>
            <a:ext cx="12186315" cy="6857990"/>
          </a:xfrm>
          <a:prstGeom prst="rect">
            <a:avLst/>
          </a:prstGeom>
        </p:spPr>
      </p:pic>
      <p:sp>
        <p:nvSpPr>
          <p:cNvPr id="16" name="Rectangle 15">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0C847EA-58D5-46CA-9B6B-1545DDEF824E}"/>
              </a:ext>
            </a:extLst>
          </p:cNvPr>
          <p:cNvSpPr>
            <a:spLocks noGrp="1"/>
          </p:cNvSpPr>
          <p:nvPr>
            <p:ph type="title"/>
          </p:nvPr>
        </p:nvSpPr>
        <p:spPr>
          <a:xfrm>
            <a:off x="948648" y="1419273"/>
            <a:ext cx="3153580" cy="1358188"/>
          </a:xfrm>
        </p:spPr>
        <p:txBody>
          <a:bodyPr vert="horz" lIns="91440" tIns="45720" rIns="91440" bIns="45720" rtlCol="0" anchor="b">
            <a:normAutofit/>
          </a:bodyPr>
          <a:lstStyle/>
          <a:p>
            <a:r>
              <a:rPr lang="en-US" b="1" dirty="0">
                <a:cs typeface="Calibri Light"/>
              </a:rPr>
              <a:t>KICKSTARTER</a:t>
            </a:r>
            <a:endParaRPr lang="en-US" b="1" dirty="0"/>
          </a:p>
        </p:txBody>
      </p:sp>
      <p:cxnSp>
        <p:nvCxnSpPr>
          <p:cNvPr id="18" name="Straight Connector 17">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D09AB666-056B-41D2-8018-B855B97FE615}"/>
              </a:ext>
            </a:extLst>
          </p:cNvPr>
          <p:cNvSpPr>
            <a:spLocks noGrp="1"/>
          </p:cNvSpPr>
          <p:nvPr>
            <p:ph type="body" sz="half" idx="2"/>
          </p:nvPr>
        </p:nvSpPr>
        <p:spPr>
          <a:xfrm>
            <a:off x="948648" y="2978254"/>
            <a:ext cx="3153580" cy="2444238"/>
          </a:xfrm>
        </p:spPr>
        <p:txBody>
          <a:bodyPr vert="horz" lIns="0" tIns="45720" rIns="0" bIns="45720" rtlCol="0" anchor="t">
            <a:normAutofit/>
          </a:bodyPr>
          <a:lstStyle/>
          <a:p>
            <a:r>
              <a:rPr lang="en-US" sz="1600" dirty="0">
                <a:cs typeface="Calibri"/>
              </a:rPr>
              <a:t>Select a project according to your wish, anyone can create a </a:t>
            </a:r>
            <a:r>
              <a:rPr lang="en-US" sz="1600" dirty="0">
                <a:ea typeface="+mn-lt"/>
                <a:cs typeface="+mn-lt"/>
              </a:rPr>
              <a:t>campaign</a:t>
            </a:r>
          </a:p>
          <a:p>
            <a:r>
              <a:rPr lang="en-US" sz="1600" dirty="0">
                <a:ea typeface="+mn-lt"/>
                <a:cs typeface="+mn-lt"/>
              </a:rPr>
              <a:t>And donate to the campaign.</a:t>
            </a:r>
          </a:p>
          <a:p>
            <a:r>
              <a:rPr lang="en-US" sz="1600" dirty="0">
                <a:ea typeface="+mn-lt"/>
                <a:cs typeface="+mn-lt"/>
              </a:rPr>
              <a:t>Every campaign need some minimum requirement of pledged, once this </a:t>
            </a:r>
            <a:r>
              <a:rPr lang="en-US" sz="1600" b="1" dirty="0">
                <a:ea typeface="+mn-lt"/>
                <a:cs typeface="+mn-lt"/>
              </a:rPr>
              <a:t>Criteria</a:t>
            </a:r>
            <a:r>
              <a:rPr lang="en-US" sz="1600" dirty="0">
                <a:ea typeface="+mn-lt"/>
                <a:cs typeface="+mn-lt"/>
              </a:rPr>
              <a:t> completed, </a:t>
            </a:r>
            <a:r>
              <a:rPr lang="en-US" sz="1600" dirty="0" err="1">
                <a:ea typeface="+mn-lt"/>
                <a:cs typeface="+mn-lt"/>
              </a:rPr>
              <a:t>kickstarter</a:t>
            </a:r>
            <a:r>
              <a:rPr lang="en-US" sz="1600" dirty="0">
                <a:ea typeface="+mn-lt"/>
                <a:cs typeface="+mn-lt"/>
              </a:rPr>
              <a:t> collect all the money and send to the campaign creator.</a:t>
            </a:r>
          </a:p>
        </p:txBody>
      </p:sp>
      <p:sp>
        <p:nvSpPr>
          <p:cNvPr id="20" name="Rectangle 19">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8984637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a:extLst>
              <a:ext uri="{FF2B5EF4-FFF2-40B4-BE49-F238E27FC236}">
                <a16:creationId xmlns:a16="http://schemas.microsoft.com/office/drawing/2014/main" id="{ED56E27C-4DD8-484E-855C-CE3DEE087798}"/>
              </a:ext>
            </a:extLst>
          </p:cNvPr>
          <p:cNvPicPr>
            <a:picLocks noChangeAspect="1"/>
          </p:cNvPicPr>
          <p:nvPr/>
        </p:nvPicPr>
        <p:blipFill rotWithShape="1">
          <a:blip r:embed="rId2">
            <a:alphaModFix amt="35000"/>
          </a:blip>
          <a:srcRect t="5021" r="-2" b="19978"/>
          <a:stretch/>
        </p:blipFill>
        <p:spPr>
          <a:xfrm>
            <a:off x="20" y="10"/>
            <a:ext cx="12191980" cy="6857990"/>
          </a:xfrm>
          <a:prstGeom prst="rect">
            <a:avLst/>
          </a:prstGeom>
        </p:spPr>
      </p:pic>
      <p:sp>
        <p:nvSpPr>
          <p:cNvPr id="2" name="Title 1">
            <a:extLst>
              <a:ext uri="{FF2B5EF4-FFF2-40B4-BE49-F238E27FC236}">
                <a16:creationId xmlns:a16="http://schemas.microsoft.com/office/drawing/2014/main" id="{77E28DFC-78A2-4438-9E37-35F9437BC104}"/>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Problem?</a:t>
            </a:r>
          </a:p>
        </p:txBody>
      </p:sp>
      <p:cxnSp>
        <p:nvCxnSpPr>
          <p:cNvPr id="12"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6">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29675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5F88AEA0-E314-4DAC-A7BC-CCE9F9A79A9C}"/>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a:t>Problem</a:t>
            </a:r>
          </a:p>
        </p:txBody>
      </p:sp>
      <p:cxnSp>
        <p:nvCxnSpPr>
          <p:cNvPr id="46" name="Straight Connector 4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2855248-12CA-4C8B-AFA1-7FE4FBC2EF61}"/>
              </a:ext>
            </a:extLst>
          </p:cNvPr>
          <p:cNvSpPr>
            <a:spLocks noGrp="1"/>
          </p:cNvSpPr>
          <p:nvPr>
            <p:ph type="body" sz="half" idx="2"/>
          </p:nvPr>
        </p:nvSpPr>
        <p:spPr>
          <a:xfrm>
            <a:off x="643467" y="2546224"/>
            <a:ext cx="3448259" cy="3342747"/>
          </a:xfrm>
        </p:spPr>
        <p:txBody>
          <a:bodyPr vert="horz" lIns="0" tIns="45720" rIns="0" bIns="45720" rtlCol="0">
            <a:normAutofit/>
          </a:bodyPr>
          <a:lstStyle/>
          <a:p>
            <a:r>
              <a:rPr lang="en-US"/>
              <a:t>A simple google search on kickstarter scams</a:t>
            </a:r>
          </a:p>
          <a:p>
            <a:r>
              <a:rPr lang="en-US"/>
              <a:t>Ex. A autocompletion of google search engine shows how kickstarter bigger the problem is.</a:t>
            </a:r>
          </a:p>
        </p:txBody>
      </p:sp>
      <p:pic>
        <p:nvPicPr>
          <p:cNvPr id="8" name="Picture 8" descr="Text&#10;&#10;Description automatically generated">
            <a:extLst>
              <a:ext uri="{FF2B5EF4-FFF2-40B4-BE49-F238E27FC236}">
                <a16:creationId xmlns:a16="http://schemas.microsoft.com/office/drawing/2014/main" id="{8FF5B1A8-B209-4D38-B388-9331EEF0DB6E}"/>
              </a:ext>
            </a:extLst>
          </p:cNvPr>
          <p:cNvPicPr>
            <a:picLocks noGrp="1" noChangeAspect="1"/>
          </p:cNvPicPr>
          <p:nvPr>
            <p:ph type="pic" idx="1"/>
          </p:nvPr>
        </p:nvPicPr>
        <p:blipFill rotWithShape="1">
          <a:blip r:embed="rId2"/>
          <a:srcRect r="56310"/>
          <a:stretch/>
        </p:blipFill>
        <p:spPr>
          <a:xfrm>
            <a:off x="4236126" y="10"/>
            <a:ext cx="7900117" cy="6857990"/>
          </a:xfrm>
          <a:prstGeom prst="rect">
            <a:avLst/>
          </a:prstGeom>
        </p:spPr>
      </p:pic>
    </p:spTree>
    <p:extLst>
      <p:ext uri="{BB962C8B-B14F-4D97-AF65-F5344CB8AC3E}">
        <p14:creationId xmlns:p14="http://schemas.microsoft.com/office/powerpoint/2010/main" val="354841939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B57BF4-2CB9-42AE-8A39-F555B36855CE}"/>
              </a:ext>
            </a:extLst>
          </p:cNvPr>
          <p:cNvSpPr>
            <a:spLocks noGrp="1"/>
          </p:cNvSpPr>
          <p:nvPr>
            <p:ph type="title"/>
          </p:nvPr>
        </p:nvSpPr>
        <p:spPr>
          <a:xfrm>
            <a:off x="642259" y="634946"/>
            <a:ext cx="3372529" cy="5055904"/>
          </a:xfrm>
        </p:spPr>
        <p:txBody>
          <a:bodyPr anchor="ctr">
            <a:normAutofit/>
          </a:bodyPr>
          <a:lstStyle/>
          <a:p>
            <a:r>
              <a:rPr lang="en-US"/>
              <a:t>Problem</a:t>
            </a:r>
          </a:p>
        </p:txBody>
      </p:sp>
      <p:cxnSp>
        <p:nvCxnSpPr>
          <p:cNvPr id="75" name="Straight Connector 7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5" name="Content Placeholder 2">
            <a:extLst>
              <a:ext uri="{FF2B5EF4-FFF2-40B4-BE49-F238E27FC236}">
                <a16:creationId xmlns:a16="http://schemas.microsoft.com/office/drawing/2014/main" id="{13A6FDB0-A7FE-4FFE-97AA-BAE89B1963CA}"/>
              </a:ext>
            </a:extLst>
          </p:cNvPr>
          <p:cNvGraphicFramePr>
            <a:graphicFrameLocks noGrp="1"/>
          </p:cNvGraphicFramePr>
          <p:nvPr>
            <p:ph idx="1"/>
            <p:extLst>
              <p:ext uri="{D42A27DB-BD31-4B8C-83A1-F6EECF244321}">
                <p14:modId xmlns:p14="http://schemas.microsoft.com/office/powerpoint/2010/main" val="772420108"/>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3697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EAF6AB-2C5C-449B-AF64-A01F8459CFB6}"/>
              </a:ext>
            </a:extLst>
          </p:cNvPr>
          <p:cNvPicPr>
            <a:picLocks noChangeAspect="1"/>
          </p:cNvPicPr>
          <p:nvPr/>
        </p:nvPicPr>
        <p:blipFill rotWithShape="1">
          <a:blip r:embed="rId2">
            <a:alphaModFix amt="35000"/>
          </a:blip>
          <a:srcRect t="8572"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AA1C3EC1-BCF7-446C-85F1-33C79BDE091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b="1">
                <a:solidFill>
                  <a:srgbClr val="FFFFFF"/>
                </a:solidFill>
              </a:rPr>
              <a:t>Solution?</a:t>
            </a:r>
          </a:p>
        </p:txBody>
      </p:sp>
      <p:sp>
        <p:nvSpPr>
          <p:cNvPr id="3" name="Text Placeholder 2">
            <a:extLst>
              <a:ext uri="{FF2B5EF4-FFF2-40B4-BE49-F238E27FC236}">
                <a16:creationId xmlns:a16="http://schemas.microsoft.com/office/drawing/2014/main" id="{ABA72835-6255-4ABE-ABBD-44C8A62FA2C0}"/>
              </a:ext>
            </a:extLst>
          </p:cNvPr>
          <p:cNvSpPr>
            <a:spLocks noGrp="1"/>
          </p:cNvSpPr>
          <p:nvPr>
            <p:ph type="body" idx="1"/>
          </p:nvPr>
        </p:nvSpPr>
        <p:spPr>
          <a:xfrm>
            <a:off x="1100051" y="4645152"/>
            <a:ext cx="10058400" cy="1143000"/>
          </a:xfrm>
        </p:spPr>
        <p:txBody>
          <a:bodyPr vert="horz" lIns="91440" tIns="45720" rIns="91440" bIns="45720" rtlCol="0">
            <a:normAutofit/>
          </a:bodyPr>
          <a:lstStyle/>
          <a:p>
            <a:endParaRPr lang="en-US">
              <a:solidFill>
                <a:srgbClr val="FFFFFF"/>
              </a:solidFill>
            </a:endParaRPr>
          </a:p>
        </p:txBody>
      </p:sp>
      <p:cxnSp>
        <p:nvCxnSpPr>
          <p:cNvPr id="15" name="Straight Connector 14">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73640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emplate>TC104033937[[fn=Vapor Trail]]</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RetrospectVTI</vt:lpstr>
      <vt:lpstr>Blockchain Project</vt:lpstr>
      <vt:lpstr>Idea?</vt:lpstr>
      <vt:lpstr>KICKSTARTER</vt:lpstr>
      <vt:lpstr>KICKSTARTER</vt:lpstr>
      <vt:lpstr>KICKSTARTER</vt:lpstr>
      <vt:lpstr>Problem?</vt:lpstr>
      <vt:lpstr>Problem</vt:lpstr>
      <vt:lpstr>Problem</vt:lpstr>
      <vt:lpstr>Solution?</vt:lpstr>
      <vt:lpstr>In Ideal World</vt:lpstr>
      <vt:lpstr>In Real World</vt:lpstr>
      <vt:lpstr>How Blockchain can help?</vt:lpstr>
      <vt:lpstr>How Contributor contribute?</vt:lpstr>
      <vt:lpstr>How Manager can request Money?</vt:lpstr>
      <vt:lpstr>How Spending Request Works?</vt:lpstr>
      <vt:lpstr>Design</vt:lpstr>
      <vt:lpstr>Design of Contract</vt:lpstr>
      <vt:lpstr>Design of Request struct</vt:lpstr>
      <vt:lpstr>Move to VS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312</cp:revision>
  <dcterms:created xsi:type="dcterms:W3CDTF">2020-11-22T02:22:08Z</dcterms:created>
  <dcterms:modified xsi:type="dcterms:W3CDTF">2020-11-24T15:22:04Z</dcterms:modified>
</cp:coreProperties>
</file>